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 b="def" i="def"/>
      <a:tcStyle>
        <a:tcBdr/>
        <a:fill>
          <a:solidFill>
            <a:srgbClr val="F8F4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 b="def" i="def"/>
      <a:tcStyle>
        <a:tcBdr/>
        <a:fill>
          <a:solidFill>
            <a:srgbClr val="EBE8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Shape 12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 latinLnBrk="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ível de Corpo Um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pic>
        <p:nvPicPr>
          <p:cNvPr id="12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rcRect l="0" t="0" r="17220" b="17220"/>
          <a:stretch>
            <a:fillRect/>
          </a:stretch>
        </p:blipFill>
        <p:spPr>
          <a:xfrm>
            <a:off x="10591800" y="8563644"/>
            <a:ext cx="1885479" cy="7639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asted-image.pdf" descr="pasted-image.pdf"/>
          <p:cNvPicPr>
            <a:picLocks noChangeAspect="1"/>
          </p:cNvPicPr>
          <p:nvPr/>
        </p:nvPicPr>
        <p:blipFill>
          <a:blip r:embed="rId3">
            <a:extLst/>
          </a:blip>
          <a:srcRect l="7616" t="5285" r="6702" b="33372"/>
          <a:stretch>
            <a:fillRect/>
          </a:stretch>
        </p:blipFill>
        <p:spPr>
          <a:xfrm>
            <a:off x="2044699" y="-980555"/>
            <a:ext cx="11142615" cy="3605431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o do Título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1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Centro copi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ndas.png" descr="onda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" y="7377563"/>
            <a:ext cx="13004801" cy="29933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pasted-image.pdf" descr="pasted-image.pdf"/>
          <p:cNvPicPr>
            <a:picLocks noChangeAspect="1"/>
          </p:cNvPicPr>
          <p:nvPr/>
        </p:nvPicPr>
        <p:blipFill>
          <a:blip r:embed="rId3">
            <a:extLst/>
          </a:blip>
          <a:srcRect l="0" t="0" r="17220" b="17220"/>
          <a:stretch>
            <a:fillRect/>
          </a:stretch>
        </p:blipFill>
        <p:spPr>
          <a:xfrm>
            <a:off x="10591800" y="8031835"/>
            <a:ext cx="1885479" cy="7639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enderecos_redes.png" descr="enderecos_redes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91800" y="8937521"/>
            <a:ext cx="1885555" cy="552812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o do Título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33" name="Nível de Corpo Um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o do Título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42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o do Título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Texto do Título</a:t>
            </a:r>
          </a:p>
        </p:txBody>
      </p:sp>
      <p:sp>
        <p:nvSpPr>
          <p:cNvPr id="50" name="Nível de Corpo Um…"/>
          <p:cNvSpPr txBox="1"/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7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76" name="Nível de Corpo Um…"/>
          <p:cNvSpPr txBox="1"/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7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Nível de Corpo Um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3 Ac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" name="Nível de Corpo Um…"/>
          <p:cNvSpPr txBox="1"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6285653" y="8779792"/>
            <a:ext cx="3034454" cy="5207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capa_apresentacao.png" descr="capa_apresentaca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5301" y="-38103"/>
            <a:ext cx="13055404" cy="98298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tângulo 1"/>
          <p:cNvSpPr txBox="1"/>
          <p:nvPr/>
        </p:nvSpPr>
        <p:spPr>
          <a:xfrm>
            <a:off x="0" y="2756991"/>
            <a:ext cx="13004800" cy="151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4800">
                <a:solidFill>
                  <a:schemeClr val="accent1"/>
                </a:solidFill>
                <a:effectLst>
                  <a:outerShdw sx="100000" sy="100000" kx="0" ky="0" algn="b" rotWithShape="0" blurRad="50800" dist="38100" dir="540000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CONVERSÃO DO MODELO REMUNERATÓRIO DA AVIANCA DE KM PARA HORA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127" name="Retângulo 1"/>
          <p:cNvSpPr/>
          <p:nvPr/>
        </p:nvSpPr>
        <p:spPr>
          <a:xfrm>
            <a:off x="690276" y="1481022"/>
            <a:ext cx="11762303" cy="741001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b="1" sz="3200">
                <a:latin typeface="Georgia"/>
                <a:ea typeface="Georgia"/>
                <a:cs typeface="Georgia"/>
                <a:sym typeface="Georgia"/>
              </a:defRPr>
            </a:pPr>
            <a:r>
              <a:t>A.1. Premissas do SNA:</a:t>
            </a:r>
          </a:p>
          <a:p>
            <a:pPr algn="just">
              <a:defRPr sz="3200">
                <a:latin typeface="Georgia"/>
                <a:ea typeface="Georgia"/>
                <a:cs typeface="Georgia"/>
                <a:sym typeface="Georgia"/>
              </a:defRPr>
            </a:pPr>
          </a:p>
          <a:p>
            <a:pPr marL="342900" indent="-342900" algn="just">
              <a:buSzPct val="100000"/>
              <a:buFont typeface="Arial"/>
              <a:buChar char="•"/>
              <a:defRPr sz="3200">
                <a:latin typeface="Georgia"/>
                <a:ea typeface="Georgia"/>
                <a:cs typeface="Georgia"/>
                <a:sym typeface="Georgia"/>
              </a:defRPr>
            </a:pPr>
            <a:r>
              <a:t>Conversão km </a:t>
            </a: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h sem qualquer redução salarial;</a:t>
            </a:r>
          </a:p>
          <a:p>
            <a:pPr marL="342900" indent="-342900" algn="just">
              <a:buSzPct val="100000"/>
              <a:buFont typeface="Arial"/>
              <a:buChar char="•"/>
              <a:defRPr sz="3200">
                <a:latin typeface="Georgia"/>
                <a:ea typeface="Georgia"/>
                <a:cs typeface="Georgia"/>
                <a:sym typeface="Georgia"/>
              </a:defRPr>
            </a:pPr>
          </a:p>
          <a:p>
            <a:pPr marL="342900" indent="-342900" algn="just">
              <a:buSzPct val="100000"/>
              <a:buFont typeface="Arial"/>
              <a:buChar char="•"/>
              <a:defRPr sz="3200">
                <a:latin typeface="Georgia"/>
                <a:ea typeface="Georgia"/>
                <a:cs typeface="Georgia"/>
                <a:sym typeface="Georgia"/>
              </a:defRPr>
            </a:pPr>
            <a:r>
              <a:t>Remuneração da Ponte-Aérea tratada à parte (Shazan);</a:t>
            </a:r>
          </a:p>
          <a:p>
            <a:pPr marL="342900" indent="-342900" algn="just">
              <a:buSzPct val="100000"/>
              <a:buFont typeface="Arial"/>
              <a:buChar char="•"/>
              <a:defRPr sz="3200">
                <a:latin typeface="Georgia"/>
                <a:ea typeface="Georgia"/>
                <a:cs typeface="Georgia"/>
                <a:sym typeface="Georgia"/>
              </a:defRPr>
            </a:pPr>
          </a:p>
          <a:p>
            <a:pPr marL="342900" indent="-342900" algn="just">
              <a:buSzPct val="100000"/>
              <a:buFont typeface="Arial"/>
              <a:buChar char="•"/>
              <a:defRPr sz="3200">
                <a:latin typeface="Georgia"/>
                <a:ea typeface="Georgia"/>
                <a:cs typeface="Georgia"/>
                <a:sym typeface="Georgia"/>
              </a:defRPr>
            </a:pPr>
            <a:r>
              <a:t>Horas de voo proporcionais ao tipo de equipamento voado (Narrow/Wide), considerando as quantidades de km remunerado (D, N, DFSD e DFSN), reserva (D, N, DFSD e DFSN) e sobreaviso (D, N, DFSD e DFSN);</a:t>
            </a:r>
          </a:p>
          <a:p>
            <a:pPr marL="342900" indent="-342900" algn="just">
              <a:buSzPct val="100000"/>
              <a:buFont typeface="Arial"/>
              <a:buChar char="•"/>
              <a:defRPr sz="3200">
                <a:latin typeface="Georgia"/>
                <a:ea typeface="Georgia"/>
                <a:cs typeface="Georgia"/>
                <a:sym typeface="Georgia"/>
              </a:defRPr>
            </a:pPr>
          </a:p>
          <a:p>
            <a:pPr marL="342900" indent="-342900" algn="just">
              <a:buSzPct val="100000"/>
              <a:buFont typeface="Arial"/>
              <a:buChar char="•"/>
              <a:defRPr sz="3200">
                <a:latin typeface="Georgia"/>
                <a:ea typeface="Georgia"/>
                <a:cs typeface="Georgia"/>
                <a:sym typeface="Georgia"/>
              </a:defRPr>
            </a:pPr>
            <a:r>
              <a:t>Fatores de conversão km/h para as frotas NB e WB calculados com base nos valores de km remunerado, reserva e sobreaviso dos técnicos, tendo em vista que os dados dos comissários incluem operações NB e WB e, portanto, têm resultados mistos.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130" name="Retângulo 1"/>
          <p:cNvSpPr/>
          <p:nvPr/>
        </p:nvSpPr>
        <p:spPr>
          <a:xfrm>
            <a:off x="690276" y="1481021"/>
            <a:ext cx="11762303" cy="78638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b="1" sz="3200">
                <a:latin typeface="Georgia"/>
                <a:ea typeface="Georgia"/>
                <a:cs typeface="Georgia"/>
                <a:sym typeface="Georgia"/>
              </a:defRPr>
            </a:pPr>
            <a:r>
              <a:t>A.1. Premissas do SNA</a:t>
            </a:r>
          </a:p>
          <a:p>
            <a:pPr algn="just">
              <a:defRPr sz="3200">
                <a:latin typeface="Georgia"/>
                <a:ea typeface="Georgia"/>
                <a:cs typeface="Georgia"/>
                <a:sym typeface="Georgia"/>
              </a:defRPr>
            </a:pPr>
          </a:p>
          <a:p>
            <a:pPr marL="342900" indent="-342900" algn="just">
              <a:buSzPct val="100000"/>
              <a:buFont typeface="Arial"/>
              <a:buChar char="•"/>
              <a:defRPr sz="3200">
                <a:latin typeface="Georgia"/>
                <a:ea typeface="Georgia"/>
                <a:cs typeface="Georgia"/>
                <a:sym typeface="Georgia"/>
              </a:defRPr>
            </a:pPr>
            <a:r>
              <a:t>Manutenção da proporcionalidade dos valores de horas de voo para as funções de CT, CP e CM (Narrow e Wide) de acordo com as relações de km remunerado aplicadas atualmente: km_cop/km_cmte e km_cms/km_cmte, extrapolando os fatores de conversão NB e WB obtidos para os técnicos também para os comissários quando operando NB e WB, respectivamente;</a:t>
            </a:r>
          </a:p>
          <a:p>
            <a:pPr marL="342900" indent="-342900" algn="just">
              <a:buSzPct val="100000"/>
              <a:buFont typeface="Arial"/>
              <a:buChar char="•"/>
              <a:defRPr sz="3200">
                <a:latin typeface="Georgia"/>
                <a:ea typeface="Georgia"/>
                <a:cs typeface="Georgia"/>
                <a:sym typeface="Georgia"/>
              </a:defRPr>
            </a:pPr>
          </a:p>
          <a:p>
            <a:pPr marL="342900" indent="-342900" algn="just">
              <a:buSzPct val="100000"/>
              <a:buFont typeface="Arial"/>
              <a:buChar char="•"/>
              <a:defRPr sz="3200">
                <a:latin typeface="Georgia"/>
                <a:ea typeface="Georgia"/>
                <a:cs typeface="Georgia"/>
                <a:sym typeface="Georgia"/>
              </a:defRPr>
            </a:pPr>
            <a:r>
              <a:t>Horas de reserva e sobreaviso pagas nas mesmas bases da hora de voo, de maneira que o total de remuneração variável (km + RES + SAV) permaneça constante na conversão;</a:t>
            </a:r>
          </a:p>
          <a:p>
            <a:pPr algn="just">
              <a:defRPr sz="3200">
                <a:latin typeface="Georgia"/>
                <a:ea typeface="Georgia"/>
                <a:cs typeface="Georgia"/>
                <a:sym typeface="Georgia"/>
              </a:defRPr>
            </a:pPr>
          </a:p>
          <a:p>
            <a:pPr marL="342900" indent="-342900" algn="just">
              <a:buSzPct val="100000"/>
              <a:buFont typeface="Arial"/>
              <a:buChar char="•"/>
              <a:defRPr sz="3200">
                <a:latin typeface="Georgia"/>
                <a:ea typeface="Georgia"/>
                <a:cs typeface="Georgia"/>
                <a:sym typeface="Georgia"/>
              </a:defRPr>
            </a:pPr>
            <a:r>
              <a:t>Disponibilização de um simulador por parte da empresa, para identificar efeitos dinâmicos nas mudanças de malha e/ou variações nas incidências de reservas e sobreavisos.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pic>
        <p:nvPicPr>
          <p:cNvPr id="133" name="Object 4" descr="Object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24100" y="2309813"/>
            <a:ext cx="8450264" cy="1276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Object 6" descr="Object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96609" y="3737609"/>
            <a:ext cx="7337507" cy="1341845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TextBox 7"/>
          <p:cNvSpPr txBox="1"/>
          <p:nvPr/>
        </p:nvSpPr>
        <p:spPr>
          <a:xfrm>
            <a:off x="871551" y="1470108"/>
            <a:ext cx="9313155" cy="562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 sz="3200">
                <a:latin typeface="Georgia"/>
                <a:ea typeface="Georgia"/>
                <a:cs typeface="Georgia"/>
                <a:sym typeface="Georgia"/>
              </a:defRPr>
            </a:pPr>
            <a:r>
              <a:t>A.2. Metodologia para a conversão km</a:t>
            </a:r>
            <a:r>
              <a:rPr b="0">
                <a:latin typeface="Wingdings"/>
                <a:ea typeface="Wingdings"/>
                <a:cs typeface="Wingdings"/>
                <a:sym typeface="Wingdings"/>
              </a:rPr>
              <a:t></a:t>
            </a:r>
            <a:r>
              <a:t>h:</a:t>
            </a:r>
          </a:p>
        </p:txBody>
      </p:sp>
      <p:grpSp>
        <p:nvGrpSpPr>
          <p:cNvPr id="138" name="Object 9"/>
          <p:cNvGrpSpPr/>
          <p:nvPr/>
        </p:nvGrpSpPr>
        <p:grpSpPr>
          <a:xfrm>
            <a:off x="1081549" y="5423760"/>
            <a:ext cx="11499934" cy="3888431"/>
            <a:chOff x="0" y="0"/>
            <a:chExt cx="11499933" cy="3888430"/>
          </a:xfrm>
        </p:grpSpPr>
        <p:sp>
          <p:nvSpPr>
            <p:cNvPr id="136" name="Retângulo"/>
            <p:cNvSpPr/>
            <p:nvPr/>
          </p:nvSpPr>
          <p:spPr>
            <a:xfrm>
              <a:off x="0" y="0"/>
              <a:ext cx="11499934" cy="388843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pic>
          <p:nvPicPr>
            <p:cNvPr id="137" name="image9.tif" descr="image9.ti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1499934" cy="3888431"/>
            </a:xfrm>
            <a:prstGeom prst="rect">
              <a:avLst/>
            </a:prstGeom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pic>
        <p:nvPicPr>
          <p:cNvPr id="14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1748" y="2352386"/>
            <a:ext cx="11286046" cy="6538863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42" name="TextBox 5"/>
          <p:cNvSpPr txBox="1"/>
          <p:nvPr/>
        </p:nvSpPr>
        <p:spPr>
          <a:xfrm>
            <a:off x="3464703" y="1353428"/>
            <a:ext cx="6281451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Remuneração variável pilotos NB e WB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145" name="TextBox 5"/>
          <p:cNvSpPr txBox="1"/>
          <p:nvPr/>
        </p:nvSpPr>
        <p:spPr>
          <a:xfrm>
            <a:off x="3039566" y="1353428"/>
            <a:ext cx="7131730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Remuneração variável Comissários NB e WB</a:t>
            </a:r>
          </a:p>
        </p:txBody>
      </p:sp>
      <p:pic>
        <p:nvPicPr>
          <p:cNvPr id="146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6552" y="2329539"/>
            <a:ext cx="10995964" cy="531198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47" name="TextBox 8"/>
          <p:cNvSpPr txBox="1"/>
          <p:nvPr/>
        </p:nvSpPr>
        <p:spPr>
          <a:xfrm>
            <a:off x="448224" y="8069367"/>
            <a:ext cx="12127025" cy="132016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 franquia dos comissários quando voando em equipamento wide será consumida na razão de 1,32. Ou seja, cada hora de voo wide valerá 1,32h para fins de consumo de franquia.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150" name="TextBox 5"/>
          <p:cNvSpPr txBox="1"/>
          <p:nvPr/>
        </p:nvSpPr>
        <p:spPr>
          <a:xfrm>
            <a:off x="973169" y="9155665"/>
            <a:ext cx="11587322" cy="50736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As horas de voo e reserva noturnas serão computadas das 18:00 as 06:00</a:t>
            </a:r>
          </a:p>
        </p:txBody>
      </p:sp>
      <p:sp>
        <p:nvSpPr>
          <p:cNvPr id="151" name="TextBox 7"/>
          <p:cNvSpPr txBox="1"/>
          <p:nvPr/>
        </p:nvSpPr>
        <p:spPr>
          <a:xfrm>
            <a:off x="2226144" y="1428145"/>
            <a:ext cx="8858162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Horas de voo e horas de reserva Comandantes NB e WB</a:t>
            </a:r>
          </a:p>
        </p:txBody>
      </p:sp>
      <p:pic>
        <p:nvPicPr>
          <p:cNvPr id="152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9273" y="2291776"/>
            <a:ext cx="10586806" cy="6524757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155" name="TextBox 5"/>
          <p:cNvSpPr txBox="1"/>
          <p:nvPr/>
        </p:nvSpPr>
        <p:spPr>
          <a:xfrm>
            <a:off x="1163472" y="9155665"/>
            <a:ext cx="11206719" cy="50736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As horas de sobreaviso noturnas serão computadas das 18:00 as 06:00</a:t>
            </a:r>
          </a:p>
        </p:txBody>
      </p:sp>
      <p:sp>
        <p:nvSpPr>
          <p:cNvPr id="156" name="TextBox 7"/>
          <p:cNvSpPr txBox="1"/>
          <p:nvPr/>
        </p:nvSpPr>
        <p:spPr>
          <a:xfrm>
            <a:off x="3178666" y="1428145"/>
            <a:ext cx="7052728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Horas de sobreaviso Comandantes NB e WB</a:t>
            </a:r>
          </a:p>
        </p:txBody>
      </p:sp>
      <p:pic>
        <p:nvPicPr>
          <p:cNvPr id="157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30762" y="2191683"/>
            <a:ext cx="10821154" cy="6679364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160" name="TextBox 5"/>
          <p:cNvSpPr txBox="1"/>
          <p:nvPr/>
        </p:nvSpPr>
        <p:spPr>
          <a:xfrm>
            <a:off x="1198114" y="9155665"/>
            <a:ext cx="11137439" cy="50736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As horas de simulador noturnas serão computadas das 18:00 as 06:00</a:t>
            </a:r>
          </a:p>
        </p:txBody>
      </p:sp>
      <p:sp>
        <p:nvSpPr>
          <p:cNvPr id="161" name="TextBox 7"/>
          <p:cNvSpPr txBox="1"/>
          <p:nvPr/>
        </p:nvSpPr>
        <p:spPr>
          <a:xfrm>
            <a:off x="3288011" y="1428145"/>
            <a:ext cx="6983448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Horas de simulador Comandantes NB e WB</a:t>
            </a:r>
          </a:p>
        </p:txBody>
      </p:sp>
      <p:pic>
        <p:nvPicPr>
          <p:cNvPr id="162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78789" y="2291775"/>
            <a:ext cx="10329221" cy="640023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165" name="TextBox 7"/>
          <p:cNvSpPr txBox="1"/>
          <p:nvPr/>
        </p:nvSpPr>
        <p:spPr>
          <a:xfrm>
            <a:off x="1336536" y="1428145"/>
            <a:ext cx="10687209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Gratificação de equipamento e ponte aérea: Comandantes NB e WB</a:t>
            </a:r>
          </a:p>
        </p:txBody>
      </p:sp>
      <p:pic>
        <p:nvPicPr>
          <p:cNvPr id="166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6655" y="2367938"/>
            <a:ext cx="11629411" cy="701208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169" name="TextBox 5"/>
          <p:cNvSpPr txBox="1"/>
          <p:nvPr/>
        </p:nvSpPr>
        <p:spPr>
          <a:xfrm>
            <a:off x="742245" y="9130759"/>
            <a:ext cx="12049185" cy="50736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As horas de voo e de reserva noturnas serão computadas das 18:00 as 06:00</a:t>
            </a:r>
          </a:p>
        </p:txBody>
      </p:sp>
      <p:sp>
        <p:nvSpPr>
          <p:cNvPr id="170" name="TextBox 7"/>
          <p:cNvSpPr txBox="1"/>
          <p:nvPr/>
        </p:nvSpPr>
        <p:spPr>
          <a:xfrm>
            <a:off x="3120058" y="1403240"/>
            <a:ext cx="7219763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Horas de voo e de reserva Copilotos NB e WB</a:t>
            </a:r>
          </a:p>
        </p:txBody>
      </p:sp>
      <p:pic>
        <p:nvPicPr>
          <p:cNvPr id="171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1884" y="2292268"/>
            <a:ext cx="10497961" cy="647445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174" name="TextBox 5"/>
          <p:cNvSpPr txBox="1"/>
          <p:nvPr/>
        </p:nvSpPr>
        <p:spPr>
          <a:xfrm>
            <a:off x="1163479" y="9130759"/>
            <a:ext cx="11206719" cy="50736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As horas de sobreaviso noturnas serão computadas das 18:00 as 06:00</a:t>
            </a:r>
          </a:p>
        </p:txBody>
      </p:sp>
      <p:sp>
        <p:nvSpPr>
          <p:cNvPr id="175" name="TextBox 7"/>
          <p:cNvSpPr txBox="1"/>
          <p:nvPr/>
        </p:nvSpPr>
        <p:spPr>
          <a:xfrm>
            <a:off x="3541294" y="1403240"/>
            <a:ext cx="6377296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Horas de sobreaviso Copilotos NB e WB</a:t>
            </a:r>
          </a:p>
        </p:txBody>
      </p:sp>
      <p:pic>
        <p:nvPicPr>
          <p:cNvPr id="176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6782" y="2254173"/>
            <a:ext cx="10303317" cy="643783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179" name="TextBox 5"/>
          <p:cNvSpPr txBox="1"/>
          <p:nvPr/>
        </p:nvSpPr>
        <p:spPr>
          <a:xfrm>
            <a:off x="1198122" y="9105855"/>
            <a:ext cx="11137440" cy="50736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As horas de simulador noturnas serão computadas das 18:00 as 06:00</a:t>
            </a:r>
          </a:p>
        </p:txBody>
      </p:sp>
      <p:sp>
        <p:nvSpPr>
          <p:cNvPr id="180" name="TextBox 7"/>
          <p:cNvSpPr txBox="1"/>
          <p:nvPr/>
        </p:nvSpPr>
        <p:spPr>
          <a:xfrm>
            <a:off x="3575936" y="1403240"/>
            <a:ext cx="6308016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Horas de simulador Copilotos NB e WB</a:t>
            </a:r>
          </a:p>
        </p:txBody>
      </p:sp>
      <p:pic>
        <p:nvPicPr>
          <p:cNvPr id="181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7072" y="2155044"/>
            <a:ext cx="10560937" cy="650667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184" name="TextBox 7"/>
          <p:cNvSpPr txBox="1"/>
          <p:nvPr/>
        </p:nvSpPr>
        <p:spPr>
          <a:xfrm>
            <a:off x="1779632" y="1403240"/>
            <a:ext cx="9900653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Gratificação de equipamento e ponte aérea Copilotos NB e WB</a:t>
            </a:r>
          </a:p>
        </p:txBody>
      </p:sp>
      <p:pic>
        <p:nvPicPr>
          <p:cNvPr id="185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449" y="2821376"/>
            <a:ext cx="11481539" cy="4724976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188" name="TextBox 5"/>
          <p:cNvSpPr txBox="1"/>
          <p:nvPr/>
        </p:nvSpPr>
        <p:spPr>
          <a:xfrm>
            <a:off x="705108" y="9168824"/>
            <a:ext cx="11525806" cy="55816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As horas de voo noturnas serão computadas das 18:00 as 06:00</a:t>
            </a:r>
          </a:p>
        </p:txBody>
      </p:sp>
      <p:pic>
        <p:nvPicPr>
          <p:cNvPr id="189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4489" y="2270297"/>
            <a:ext cx="10159807" cy="6310777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90" name="TextBox 8"/>
          <p:cNvSpPr txBox="1"/>
          <p:nvPr/>
        </p:nvSpPr>
        <p:spPr>
          <a:xfrm>
            <a:off x="3630862" y="1428145"/>
            <a:ext cx="5700128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Horas de voo Comissários NB e WB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193" name="TextBox 5"/>
          <p:cNvSpPr txBox="1"/>
          <p:nvPr/>
        </p:nvSpPr>
        <p:spPr>
          <a:xfrm>
            <a:off x="705108" y="9168824"/>
            <a:ext cx="11525806" cy="55816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As horas de voo noturnas serão computadas das 18:00 as 06:00</a:t>
            </a:r>
          </a:p>
        </p:txBody>
      </p:sp>
      <p:pic>
        <p:nvPicPr>
          <p:cNvPr id="194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4489" y="2270297"/>
            <a:ext cx="10159807" cy="6310777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95" name="TextBox 8"/>
          <p:cNvSpPr txBox="1"/>
          <p:nvPr/>
        </p:nvSpPr>
        <p:spPr>
          <a:xfrm>
            <a:off x="3630862" y="1428145"/>
            <a:ext cx="5700128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Horas de voo Comissários NB e WB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198" name="TextBox 5"/>
          <p:cNvSpPr txBox="1"/>
          <p:nvPr/>
        </p:nvSpPr>
        <p:spPr>
          <a:xfrm>
            <a:off x="371040" y="9168824"/>
            <a:ext cx="12193945" cy="55816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As horas de reserva noturnas serão computadas das 18:00 as 06:00</a:t>
            </a:r>
          </a:p>
        </p:txBody>
      </p:sp>
      <p:sp>
        <p:nvSpPr>
          <p:cNvPr id="199" name="TextBox 8"/>
          <p:cNvSpPr txBox="1"/>
          <p:nvPr/>
        </p:nvSpPr>
        <p:spPr>
          <a:xfrm>
            <a:off x="3338553" y="1428145"/>
            <a:ext cx="6284750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Horas de reserva Comissários NB e WB</a:t>
            </a:r>
          </a:p>
        </p:txBody>
      </p:sp>
      <p:pic>
        <p:nvPicPr>
          <p:cNvPr id="200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5300" y="2514924"/>
            <a:ext cx="9461500" cy="595630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203" name="TextBox 5"/>
          <p:cNvSpPr txBox="1"/>
          <p:nvPr/>
        </p:nvSpPr>
        <p:spPr>
          <a:xfrm>
            <a:off x="468473" y="9168824"/>
            <a:ext cx="11999080" cy="54546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As horas de sobreaviso noturnas serão computadas das 18:00 as 06:00</a:t>
            </a:r>
          </a:p>
        </p:txBody>
      </p:sp>
      <p:sp>
        <p:nvSpPr>
          <p:cNvPr id="204" name="TextBox 8"/>
          <p:cNvSpPr txBox="1"/>
          <p:nvPr/>
        </p:nvSpPr>
        <p:spPr>
          <a:xfrm>
            <a:off x="3077151" y="1428145"/>
            <a:ext cx="6807558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Horas de sobreaviso Comissários NB e WB</a:t>
            </a:r>
          </a:p>
        </p:txBody>
      </p:sp>
      <p:pic>
        <p:nvPicPr>
          <p:cNvPr id="205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52704" y="2503224"/>
            <a:ext cx="9436101" cy="588010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208" name="TextBox 8"/>
          <p:cNvSpPr txBox="1"/>
          <p:nvPr/>
        </p:nvSpPr>
        <p:spPr>
          <a:xfrm>
            <a:off x="1422264" y="1428145"/>
            <a:ext cx="10117347" cy="5073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Gratificações de equipamento e instrução Comissários NB e WB</a:t>
            </a:r>
          </a:p>
        </p:txBody>
      </p:sp>
      <p:pic>
        <p:nvPicPr>
          <p:cNvPr id="209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4142" y="2567377"/>
            <a:ext cx="11453684" cy="532765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212" name="TextBox 8"/>
          <p:cNvSpPr txBox="1"/>
          <p:nvPr/>
        </p:nvSpPr>
        <p:spPr>
          <a:xfrm>
            <a:off x="1782186" y="2872663"/>
            <a:ext cx="8999102" cy="184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4000">
                <a:latin typeface="Georgia"/>
                <a:ea typeface="Georgia"/>
                <a:cs typeface="Georgia"/>
                <a:sym typeface="Georgia"/>
              </a:defRPr>
            </a:pPr>
            <a:r>
              <a:t>Início da vigência do modelo em horas:</a:t>
            </a:r>
          </a:p>
          <a:p>
            <a:pPr>
              <a:defRPr sz="4000">
                <a:latin typeface="Georgia"/>
                <a:ea typeface="Georgia"/>
                <a:cs typeface="Georgia"/>
                <a:sym typeface="Georgia"/>
              </a:defRPr>
            </a:pPr>
          </a:p>
          <a:p>
            <a:pPr>
              <a:defRPr sz="4000" u="sng">
                <a:latin typeface="Georgia"/>
                <a:ea typeface="Georgia"/>
                <a:cs typeface="Georgia"/>
                <a:sym typeface="Georgia"/>
              </a:defRPr>
            </a:pPr>
            <a:r>
              <a:t>A partir do variável de Janeiro de 2018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215" name="Rectangle 3"/>
          <p:cNvSpPr/>
          <p:nvPr/>
        </p:nvSpPr>
        <p:spPr>
          <a:xfrm>
            <a:off x="538495" y="1693573"/>
            <a:ext cx="11927810" cy="76479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b="1" sz="3000">
                <a:latin typeface="Georgia"/>
                <a:ea typeface="Georgia"/>
                <a:cs typeface="Georgia"/>
                <a:sym typeface="Georgia"/>
              </a:defRPr>
            </a:pPr>
            <a:r>
              <a:t>Para fins da Minuta a empresa informou que:</a:t>
            </a:r>
          </a:p>
          <a:p>
            <a:pPr algn="just">
              <a:defRPr sz="3000">
                <a:latin typeface="Georgia"/>
                <a:ea typeface="Georgia"/>
                <a:cs typeface="Georgia"/>
                <a:sym typeface="Georgia"/>
              </a:defRPr>
            </a:pPr>
          </a:p>
          <a:p>
            <a:pPr algn="just">
              <a:defRPr sz="3000">
                <a:latin typeface="Georgia"/>
                <a:ea typeface="Georgia"/>
                <a:cs typeface="Georgia"/>
                <a:sym typeface="Georgia"/>
              </a:defRPr>
            </a:pPr>
            <a:r>
              <a:t>1. </a:t>
            </a:r>
            <a:r>
              <a:t>O contrato de trabalho será alterado em função do novo modelo de remuneração;</a:t>
            </a:r>
          </a:p>
          <a:p>
            <a:pPr algn="just">
              <a:defRPr sz="3000">
                <a:latin typeface="Georgia"/>
                <a:ea typeface="Georgia"/>
                <a:cs typeface="Georgia"/>
                <a:sym typeface="Georgia"/>
              </a:defRPr>
            </a:pPr>
          </a:p>
          <a:p>
            <a:pPr algn="just">
              <a:defRPr sz="3000">
                <a:latin typeface="Georgia"/>
                <a:ea typeface="Georgia"/>
                <a:cs typeface="Georgia"/>
                <a:sym typeface="Georgia"/>
              </a:defRPr>
            </a:pPr>
            <a:r>
              <a:t>2. </a:t>
            </a:r>
            <a:r>
              <a:t>Há a impossibilidade de discussões, individuais ou coletivas, sobre diferenças entre a métrica anteriormente praticada (km voados) e a ora adotada (hora voada);</a:t>
            </a:r>
          </a:p>
          <a:p>
            <a:pPr algn="just">
              <a:defRPr sz="3000">
                <a:latin typeface="Georgia"/>
                <a:ea typeface="Georgia"/>
                <a:cs typeface="Georgia"/>
                <a:sym typeface="Georgia"/>
              </a:defRPr>
            </a:pPr>
          </a:p>
          <a:p>
            <a:pPr algn="just">
              <a:defRPr sz="3000">
                <a:latin typeface="Georgia"/>
                <a:ea typeface="Georgia"/>
                <a:cs typeface="Georgia"/>
                <a:sym typeface="Georgia"/>
              </a:defRPr>
            </a:pPr>
            <a:r>
              <a:t>3. </a:t>
            </a:r>
            <a:r>
              <a:t>Há expresso reconhecimento da remuneração da franquia quer seja o km voado ou hora voada;</a:t>
            </a:r>
          </a:p>
          <a:p>
            <a:pPr algn="just">
              <a:defRPr sz="3000">
                <a:latin typeface="Georgia"/>
                <a:ea typeface="Georgia"/>
                <a:cs typeface="Georgia"/>
                <a:sym typeface="Georgia"/>
              </a:defRPr>
            </a:pPr>
          </a:p>
          <a:p>
            <a:pPr algn="just">
              <a:defRPr sz="3000">
                <a:latin typeface="Georgia"/>
                <a:ea typeface="Georgia"/>
                <a:cs typeface="Georgia"/>
                <a:sym typeface="Georgia"/>
              </a:defRPr>
            </a:pPr>
            <a:r>
              <a:t>4. </a:t>
            </a:r>
            <a:r>
              <a:t>O horário noturno praticado pela Avianca para as atividades de reserva, sobreaviso e simulador (das 18h00 às 06h00), será mantido. Para outras atividades realizadas em solo (já existentes ou que venham futuramente a ser estipuladas) será observado a hora noturna das 22h00 às 05h00.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2"/>
          <p:cNvSpPr txBox="1"/>
          <p:nvPr/>
        </p:nvSpPr>
        <p:spPr>
          <a:xfrm>
            <a:off x="778171" y="199239"/>
            <a:ext cx="12226629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ct val="150000"/>
              </a:lnSpc>
              <a:defRPr b="1">
                <a:solidFill>
                  <a:srgbClr val="222222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A) </a:t>
            </a:r>
            <a:r>
              <a:rPr>
                <a:solidFill>
                  <a:srgbClr val="000000"/>
                </a:solidFill>
              </a:rPr>
              <a:t>Esclarecimentos sobre a proposta:</a:t>
            </a:r>
          </a:p>
        </p:txBody>
      </p:sp>
      <p:sp>
        <p:nvSpPr>
          <p:cNvPr id="218" name="Rectangle 1"/>
          <p:cNvSpPr/>
          <p:nvPr/>
        </p:nvSpPr>
        <p:spPr>
          <a:xfrm>
            <a:off x="572734" y="1896016"/>
            <a:ext cx="11952715" cy="63398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b="1">
                <a:latin typeface="Georgia"/>
                <a:ea typeface="Georgia"/>
                <a:cs typeface="Georgia"/>
                <a:sym typeface="Georgia"/>
              </a:defRPr>
            </a:pPr>
            <a:r>
              <a:t>Por sua vez, o SNA informou que na Minuta deverá constar que:</a:t>
            </a:r>
          </a:p>
          <a:p>
            <a:pPr marL="285750" indent="-285750" algn="just">
              <a:buSzPct val="100000"/>
              <a:buChar char="•"/>
              <a:defRPr>
                <a:latin typeface="Georgia"/>
                <a:ea typeface="Georgia"/>
                <a:cs typeface="Georgia"/>
                <a:sym typeface="Georgia"/>
              </a:defRPr>
            </a:pPr>
          </a:p>
          <a:p>
            <a:pPr marL="742950" indent="-742950" algn="just">
              <a:buSzPct val="100000"/>
              <a:buAutoNum type="arabicPeriod" startAt="1"/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Fica assegurada a questão do DSR, uma vez que, a presente conversão não gera efeitos de quitação nas Ações Coletivas que estão em andamento, apontando ainda que esta questão já havia sido aceita pela Avianca na reunião realizada dia 26.04.2018 e;</a:t>
            </a:r>
          </a:p>
          <a:p>
            <a:pPr marL="742950" indent="-742950" algn="just">
              <a:buSzPct val="100000"/>
              <a:buAutoNum type="arabicPeriod" startAt="1"/>
              <a:defRPr>
                <a:latin typeface="Georgia"/>
                <a:ea typeface="Georgia"/>
                <a:cs typeface="Georgia"/>
                <a:sym typeface="Georgia"/>
              </a:defRPr>
            </a:pPr>
          </a:p>
          <a:p>
            <a:pPr marL="742950" indent="-742950" algn="just">
              <a:buSzPct val="100000"/>
              <a:buAutoNum type="arabicPeriod" startAt="2"/>
              <a:defRPr>
                <a:latin typeface="Georgia"/>
                <a:ea typeface="Georgia"/>
                <a:cs typeface="Georgia"/>
                <a:sym typeface="Georgia"/>
              </a:defRPr>
            </a:pPr>
            <a:r>
              <a:t>Fica assegurada ainda qualquer outra demanda, judicializada ou não, referente à remuneração dos tripulantes.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roup 45"/>
          <p:cNvGrpSpPr/>
          <p:nvPr/>
        </p:nvGrpSpPr>
        <p:grpSpPr>
          <a:xfrm>
            <a:off x="1579999" y="2706296"/>
            <a:ext cx="4005922" cy="2895564"/>
            <a:chOff x="0" y="0"/>
            <a:chExt cx="4005921" cy="2895563"/>
          </a:xfrm>
        </p:grpSpPr>
        <p:pic>
          <p:nvPicPr>
            <p:cNvPr id="220" name="logo_camiseta1.jpg" descr="logo_camiseta1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02781" y="0"/>
              <a:ext cx="3400359" cy="14259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1" name="enderecos_redes.png" descr="enderecos_redes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1721099"/>
              <a:ext cx="4005922" cy="1174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23" name="Shape 46"/>
          <p:cNvSpPr/>
          <p:nvPr/>
        </p:nvSpPr>
        <p:spPr>
          <a:xfrm flipV="1">
            <a:off x="6491258" y="2948753"/>
            <a:ext cx="2" cy="2715448"/>
          </a:xfrm>
          <a:prstGeom prst="line">
            <a:avLst/>
          </a:prstGeom>
          <a:ln w="25400">
            <a:solidFill>
              <a:srgbClr val="164F86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24" name="Shape 47"/>
          <p:cNvSpPr txBox="1"/>
          <p:nvPr/>
        </p:nvSpPr>
        <p:spPr>
          <a:xfrm>
            <a:off x="6662071" y="3334186"/>
            <a:ext cx="5398779" cy="1944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solidFill>
                  <a:srgbClr val="164F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Muito obrigado!</a:t>
            </a:r>
            <a:endParaRPr sz="1800"/>
          </a:p>
          <a:p>
            <a:pPr>
              <a:defRPr b="1">
                <a:solidFill>
                  <a:srgbClr val="164F86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>
              <a:defRPr sz="2700">
                <a:solidFill>
                  <a:srgbClr val="164F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e-mail</a:t>
            </a:r>
            <a:r>
              <a:t> jurídico@aeronautas.org.br</a:t>
            </a:r>
          </a:p>
          <a:p>
            <a:pPr algn="l">
              <a:defRPr sz="2700">
                <a:solidFill>
                  <a:srgbClr val="164F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tel.:</a:t>
            </a:r>
            <a:r>
              <a:t> (11) 5090-5100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